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2"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678"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5DA1F1AD-8BDF-4BC1-99FA-A548C846B7AA}" type="datetimeFigureOut">
              <a:rPr lang="el-GR" smtClean="0"/>
              <a:t>30/8/2016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394410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DA1F1AD-8BDF-4BC1-99FA-A548C846B7AA}" type="datetimeFigureOut">
              <a:rPr lang="el-GR" smtClean="0"/>
              <a:t>30/8/2016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299148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A1F1AD-8BDF-4BC1-99FA-A548C846B7AA}" type="datetimeFigureOut">
              <a:rPr lang="el-GR" smtClean="0"/>
              <a:t>30/8/2016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326009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5DA1F1AD-8BDF-4BC1-99FA-A548C846B7AA}" type="datetimeFigureOut">
              <a:rPr lang="el-GR" smtClean="0"/>
              <a:t>30/8/2016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816640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5DA1F1AD-8BDF-4BC1-99FA-A548C846B7AA}" type="datetimeFigureOut">
              <a:rPr lang="el-GR" smtClean="0"/>
              <a:t>30/8/2016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3531848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5DA1F1AD-8BDF-4BC1-99FA-A548C846B7AA}" type="datetimeFigureOut">
              <a:rPr lang="el-GR" smtClean="0"/>
              <a:t>30/8/2016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2057289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1F1AD-8BDF-4BC1-99FA-A548C846B7AA}" type="datetimeFigureOut">
              <a:rPr lang="el-GR" smtClean="0"/>
              <a:t>30/8/2016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1631291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1F1AD-8BDF-4BC1-99FA-A548C846B7AA}" type="datetimeFigureOut">
              <a:rPr lang="el-GR" smtClean="0"/>
              <a:t>30/8/2016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2561525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A1F1AD-8BDF-4BC1-99FA-A548C846B7AA}" type="datetimeFigureOut">
              <a:rPr lang="el-GR" smtClean="0"/>
              <a:t>30/8/2016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1224612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DA1F1AD-8BDF-4BC1-99FA-A548C846B7AA}" type="datetimeFigureOut">
              <a:rPr lang="el-GR" smtClean="0"/>
              <a:t>30/8/2016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4110631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5DA1F1AD-8BDF-4BC1-99FA-A548C846B7AA}" type="datetimeFigureOut">
              <a:rPr lang="el-GR" smtClean="0"/>
              <a:t>30/8/2016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184AE29-41A4-4F60-A255-A3F248DA6672}" type="slidenum">
              <a:rPr lang="el-GR" smtClean="0"/>
              <a:t>‹#›</a:t>
            </a:fld>
            <a:endParaRPr lang="el-GR"/>
          </a:p>
        </p:txBody>
      </p:sp>
    </p:spTree>
    <p:extLst>
      <p:ext uri="{BB962C8B-B14F-4D97-AF65-F5344CB8AC3E}">
        <p14:creationId xmlns:p14="http://schemas.microsoft.com/office/powerpoint/2010/main" val="269623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1F1AD-8BDF-4BC1-99FA-A548C846B7AA}" type="datetimeFigureOut">
              <a:rPr lang="el-GR" smtClean="0"/>
              <a:t>30/8/2016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84AE29-41A4-4F60-A255-A3F248DA6672}" type="slidenum">
              <a:rPr lang="el-GR" smtClean="0"/>
              <a:t>‹#›</a:t>
            </a:fld>
            <a:endParaRPr lang="el-GR"/>
          </a:p>
        </p:txBody>
      </p:sp>
    </p:spTree>
    <p:extLst>
      <p:ext uri="{BB962C8B-B14F-4D97-AF65-F5344CB8AC3E}">
        <p14:creationId xmlns:p14="http://schemas.microsoft.com/office/powerpoint/2010/main" val="1057384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8" Type="http://schemas.openxmlformats.org/officeDocument/2006/relationships/image" Target="../media/image6.gif"/><Relationship Id="rId3" Type="http://schemas.microsoft.com/office/2007/relationships/hdphoto" Target="../media/hdphoto1.wdp"/><Relationship Id="rId7"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4.gif"/><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8" Type="http://schemas.openxmlformats.org/officeDocument/2006/relationships/image" Target="../media/image8.gif"/><Relationship Id="rId3" Type="http://schemas.microsoft.com/office/2007/relationships/hdphoto" Target="../media/hdphoto1.wdp"/><Relationship Id="rId7"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7.gif"/></Relationships>
</file>

<file path=ppt/slides/_rels/slide9.xml.rels><?xml version="1.0" encoding="UTF-8" standalone="yes"?>
<Relationships xmlns="http://schemas.openxmlformats.org/package/2006/relationships"><Relationship Id="rId8" Type="http://schemas.openxmlformats.org/officeDocument/2006/relationships/image" Target="../media/image8.gif"/><Relationship Id="rId3" Type="http://schemas.microsoft.com/office/2007/relationships/hdphoto" Target="../media/hdphoto1.wdp"/><Relationship Id="rId7"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7.gif"/></Relationships>
</file>

<file path=ppt/slides/_rels/slide10.xml.rels><?xml version="1.0" encoding="UTF-8" standalone="yes"?>
<Relationships xmlns="http://schemas.openxmlformats.org/package/2006/relationships"><Relationship Id="rId8" Type="http://schemas.openxmlformats.org/officeDocument/2006/relationships/image" Target="../media/image8.gif"/><Relationship Id="rId3" Type="http://schemas.microsoft.com/office/2007/relationships/hdphoto" Target="../media/hdphoto1.wdp"/><Relationship Id="rId7"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7.gif"/></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11.gif"/></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11.gif"/></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11.gif"/></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ln>
                  <a:solidFill>
                    <a:srgbClr val="FF0000"/>
                  </a:solidFill>
                </a:ln>
                <a:solidFill>
                  <a:srgbClr val="FF0000"/>
                </a:solidFill>
              </a:rPr>
              <a:t>Θησαυρός και </a:t>
            </a:r>
            <a:r>
              <a:rPr lang="en-US" b="1" dirty="0" smtClean="0">
                <a:ln>
                  <a:solidFill>
                    <a:srgbClr val="FF0000"/>
                  </a:solidFill>
                </a:ln>
                <a:solidFill>
                  <a:srgbClr val="FF0000"/>
                </a:solidFill>
              </a:rPr>
              <a:t>A</a:t>
            </a:r>
            <a:r>
              <a:rPr lang="el-GR" b="1" dirty="0" err="1" smtClean="0">
                <a:ln>
                  <a:solidFill>
                    <a:srgbClr val="FF0000"/>
                  </a:solidFill>
                </a:ln>
                <a:solidFill>
                  <a:srgbClr val="FF0000"/>
                </a:solidFill>
              </a:rPr>
              <a:t>νταμοιβή</a:t>
            </a:r>
            <a:endParaRPr lang="el-GR" b="1" dirty="0">
              <a:ln>
                <a:solidFill>
                  <a:srgbClr val="FF0000"/>
                </a:solidFill>
              </a:ln>
              <a:solidFill>
                <a:srgbClr val="FF0000"/>
              </a:solidFill>
            </a:endParaRPr>
          </a:p>
        </p:txBody>
      </p:sp>
      <p:sp>
        <p:nvSpPr>
          <p:cNvPr id="3" name="Subtitle 2"/>
          <p:cNvSpPr>
            <a:spLocks noGrp="1"/>
          </p:cNvSpPr>
          <p:nvPr>
            <p:ph type="subTitle" idx="1"/>
          </p:nvPr>
        </p:nvSpPr>
        <p:spPr/>
        <p:txBody>
          <a:bodyPr/>
          <a:lstStyle/>
          <a:p>
            <a:r>
              <a:rPr lang="el-GR" dirty="0" smtClean="0"/>
              <a:t>5</a:t>
            </a:r>
            <a:r>
              <a:rPr lang="el-GR" baseline="30000" dirty="0" smtClean="0"/>
              <a:t>ο</a:t>
            </a:r>
            <a:r>
              <a:rPr lang="el-GR" dirty="0" smtClean="0"/>
              <a:t> μάθημα από το </a:t>
            </a:r>
          </a:p>
          <a:p>
            <a:r>
              <a:rPr lang="el-GR" dirty="0" smtClean="0"/>
              <a:t>ΣΤΟΙΧΕΙΩΜΕΝΟ ΣΠΙΤΙ</a:t>
            </a:r>
            <a:endParaRPr lang="el-GR" dirty="0"/>
          </a:p>
        </p:txBody>
      </p:sp>
    </p:spTree>
    <p:extLst>
      <p:ext uri="{BB962C8B-B14F-4D97-AF65-F5344CB8AC3E}">
        <p14:creationId xmlns:p14="http://schemas.microsoft.com/office/powerpoint/2010/main" val="2625298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608" y="0"/>
            <a:ext cx="8856984" cy="1754326"/>
          </a:xfrm>
          <a:prstGeom prst="rect">
            <a:avLst/>
          </a:prstGeom>
          <a:solidFill>
            <a:schemeClr val="tx1"/>
          </a:solidFill>
        </p:spPr>
        <p:txBody>
          <a:bodyPr wrap="square" rtlCol="0">
            <a:spAutoFit/>
          </a:bodyPr>
          <a:lstStyle/>
          <a:p>
            <a:r>
              <a:rPr lang="el-GR" b="1" dirty="0" smtClean="0">
                <a:ln>
                  <a:solidFill>
                    <a:schemeClr val="bg1">
                      <a:lumMod val="95000"/>
                    </a:schemeClr>
                  </a:solidFill>
                </a:ln>
                <a:solidFill>
                  <a:schemeClr val="bg1">
                    <a:lumMod val="95000"/>
                  </a:schemeClr>
                </a:solidFill>
              </a:rPr>
              <a:t>Ο Τσάρλυ κόντεψε να χάσει τη δουλειά του επειδή δεν είχε δεχτεί να δουλέψει την Κυριακή. Για κάποιο λόγο το αφεντικό του τον πήρε πίσω, όμως το δωμάτιο που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του είχε ζητήσει να βάψει δεν είχε τελειώσει. Ο Τσάρλυ αποφάσισε να γυρίσει πίσω μετά το βραδινό φαγητό για να το βάψει. Την ώρα που δούλευε, ο φακός του έσβησε. Μπουσουλώντας στο πάτωμα μέσα στο σκοτάδι, ο Τσάρλυ είχε πέσει μέσα από μια καταπακτή!</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4797152"/>
            <a:ext cx="3471201" cy="1612180"/>
          </a:xfrm>
          <a:prstGeom prst="rect">
            <a:avLst/>
          </a:prstGeom>
        </p:spPr>
      </p:pic>
    </p:spTree>
    <p:extLst>
      <p:ext uri="{BB962C8B-B14F-4D97-AF65-F5344CB8AC3E}">
        <p14:creationId xmlns:p14="http://schemas.microsoft.com/office/powerpoint/2010/main" val="3954711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4797152"/>
            <a:ext cx="3471201" cy="1612180"/>
          </a:xfrm>
          <a:prstGeom prst="rect">
            <a:avLst/>
          </a:prstGeom>
        </p:spPr>
      </p:pic>
      <p:sp>
        <p:nvSpPr>
          <p:cNvPr id="4" name="TextBox 3"/>
          <p:cNvSpPr txBox="1"/>
          <p:nvPr/>
        </p:nvSpPr>
        <p:spPr>
          <a:xfrm>
            <a:off x="0" y="10732"/>
            <a:ext cx="8856984" cy="2308324"/>
          </a:xfrm>
          <a:prstGeom prst="rect">
            <a:avLst/>
          </a:prstGeom>
          <a:solidFill>
            <a:schemeClr val="tx1"/>
          </a:solidFill>
        </p:spPr>
        <p:txBody>
          <a:bodyPr wrap="square" rtlCol="0">
            <a:spAutoFit/>
          </a:bodyPr>
          <a:lstStyle/>
          <a:p>
            <a:r>
              <a:rPr lang="el-GR" b="1" dirty="0" smtClean="0">
                <a:ln>
                  <a:solidFill>
                    <a:schemeClr val="bg1">
                      <a:lumMod val="95000"/>
                    </a:schemeClr>
                  </a:solidFill>
                </a:ln>
                <a:solidFill>
                  <a:schemeClr val="bg1">
                    <a:lumMod val="95000"/>
                  </a:schemeClr>
                </a:solidFill>
              </a:rPr>
              <a:t>Ο Τσάρλυ απόμεινε ξαπλωμένος χωρίς να κινείται. Άραγε θα έμενε εδώ όλη τη νύχτα; Αναρωτήθηκε. Ούτε στους γονείς του είχε πει που θα πήγαινε. Ο αστράγαλός του πονούσε από το στραμπούληγμα που έπαθε την ώρα που έπεφτε. Από το σπίτι πάνω ακουγόντουσαν παράξενοι θόρυβοι.  Ο Τσάρλυ προσπάθησε να θυμηθεί το εδάφιο που είχε μάθει νωρίτερα: «Γιατί το Πνεύμα που μας έδωσε ο Θεός… δεν είναι πνεύμα δειλίας… αλλά πνεύμα δύναμης… και… και αγάπης και σωφροσύνης». Πόση ανακούφιση του έδινε αυτό το εδάφιο! Τότε ακούστηκαν ακόμα πιο πολλές παράξενες φωνές. Από πάνω του έλαμψε ένα αμυδρό φως, ενώ μπροστά στο άνοιγμα εμφανίστηκε μια μακριά σκιά </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965997">
            <a:off x="5608236" y="3783351"/>
            <a:ext cx="3761556" cy="4538944"/>
          </a:xfrm>
          <a:prstGeom prst="rect">
            <a:avLst/>
          </a:prstGeom>
        </p:spPr>
      </p:pic>
    </p:spTree>
    <p:extLst>
      <p:ext uri="{BB962C8B-B14F-4D97-AF65-F5344CB8AC3E}">
        <p14:creationId xmlns:p14="http://schemas.microsoft.com/office/powerpoint/2010/main" val="69350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4797152"/>
            <a:ext cx="3471201" cy="161218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965997">
            <a:off x="5608236" y="3783351"/>
            <a:ext cx="3761556" cy="4538944"/>
          </a:xfrm>
          <a:prstGeom prst="rect">
            <a:avLst/>
          </a:prstGeom>
        </p:spPr>
      </p:pic>
      <p:sp>
        <p:nvSpPr>
          <p:cNvPr id="3" name="Rectangle 2"/>
          <p:cNvSpPr/>
          <p:nvPr/>
        </p:nvSpPr>
        <p:spPr>
          <a:xfrm>
            <a:off x="4563886" y="10732"/>
            <a:ext cx="4580114" cy="20501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6176" y="10732"/>
            <a:ext cx="2470357" cy="206521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925102">
            <a:off x="5866064" y="1013553"/>
            <a:ext cx="902082" cy="380566"/>
          </a:xfrm>
          <a:prstGeom prst="rect">
            <a:avLst/>
          </a:prstGeom>
        </p:spPr>
      </p:pic>
      <p:sp>
        <p:nvSpPr>
          <p:cNvPr id="4" name="TextBox 3"/>
          <p:cNvSpPr txBox="1"/>
          <p:nvPr/>
        </p:nvSpPr>
        <p:spPr>
          <a:xfrm>
            <a:off x="0" y="10732"/>
            <a:ext cx="4860032" cy="2308324"/>
          </a:xfrm>
          <a:prstGeom prst="rect">
            <a:avLst/>
          </a:prstGeom>
          <a:solidFill>
            <a:schemeClr val="tx1"/>
          </a:solidFill>
        </p:spPr>
        <p:txBody>
          <a:bodyPr wrap="square" rtlCol="0">
            <a:spAutoFit/>
          </a:bodyPr>
          <a:lstStyle/>
          <a:p>
            <a:r>
              <a:rPr lang="el-GR" b="1" dirty="0" smtClean="0">
                <a:ln>
                  <a:solidFill>
                    <a:schemeClr val="bg1">
                      <a:lumMod val="95000"/>
                    </a:schemeClr>
                  </a:solidFill>
                </a:ln>
                <a:solidFill>
                  <a:schemeClr val="bg1">
                    <a:lumMod val="95000"/>
                  </a:schemeClr>
                </a:solidFill>
              </a:rPr>
              <a:t>«Μα αυτή η μπογιά είναι φρέσκια», είπε μια φωνή που έμοιαζε με του Κοκκινομάλλη. Ήταν ο Κοκκινομάλλης! Να, λοιπόν, που ο Τσάρλυ αντίκριζε για άλλη μια φορά το ασχημομούρικο, </a:t>
            </a:r>
            <a:r>
              <a:rPr lang="el-GR" b="1" dirty="0" err="1" smtClean="0">
                <a:ln>
                  <a:solidFill>
                    <a:schemeClr val="bg1">
                      <a:lumMod val="95000"/>
                    </a:schemeClr>
                  </a:solidFill>
                </a:ln>
                <a:solidFill>
                  <a:schemeClr val="bg1">
                    <a:lumMod val="95000"/>
                  </a:schemeClr>
                </a:solidFill>
              </a:rPr>
              <a:t>φακιδωτό</a:t>
            </a:r>
            <a:r>
              <a:rPr lang="el-GR" b="1" dirty="0" smtClean="0">
                <a:ln>
                  <a:solidFill>
                    <a:schemeClr val="bg1">
                      <a:lumMod val="95000"/>
                    </a:schemeClr>
                  </a:solidFill>
                </a:ln>
                <a:solidFill>
                  <a:schemeClr val="bg1">
                    <a:lumMod val="95000"/>
                  </a:schemeClr>
                </a:solidFill>
              </a:rPr>
              <a:t>, γνώριμο, θαυμάσιο πρόσωπο του Κοκκινομάλλη! «Για κοίτα εδώ», φώναξε ο Κοκκινομάλλης. Δίπλα του εμφανίστηκε ο Πρέστον σκύβοντας με έκπληξη.</a:t>
            </a:r>
          </a:p>
        </p:txBody>
      </p:sp>
    </p:spTree>
    <p:extLst>
      <p:ext uri="{BB962C8B-B14F-4D97-AF65-F5344CB8AC3E}">
        <p14:creationId xmlns:p14="http://schemas.microsoft.com/office/powerpoint/2010/main" val="3471007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8286" y="4797152"/>
            <a:ext cx="3471201" cy="161218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965997">
            <a:off x="5824259" y="3783351"/>
            <a:ext cx="3761556" cy="4538944"/>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0" y="10732"/>
            <a:ext cx="2828286" cy="7017306"/>
          </a:xfrm>
          <a:prstGeom prst="rect">
            <a:avLst/>
          </a:prstGeom>
          <a:solidFill>
            <a:schemeClr val="tx1"/>
          </a:solidFill>
          <a:ln>
            <a:noFill/>
          </a:ln>
        </p:spPr>
        <p:txBody>
          <a:bodyPr wrap="square" rtlCol="0">
            <a:spAutoFit/>
          </a:bodyPr>
          <a:lstStyle/>
          <a:p>
            <a:r>
              <a:rPr lang="el-GR" b="1" dirty="0" smtClean="0">
                <a:ln>
                  <a:solidFill>
                    <a:schemeClr val="bg1">
                      <a:lumMod val="95000"/>
                    </a:schemeClr>
                  </a:solidFill>
                </a:ln>
                <a:solidFill>
                  <a:schemeClr val="bg1">
                    <a:lumMod val="95000"/>
                  </a:schemeClr>
                </a:solidFill>
              </a:rPr>
              <a:t>Λίγο αργότερα στο άνοιγμα εμφανίστηκε και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«Λοιπόν, τι συμβαίνει, μικρέ;» ρώτησε. (πρόσθεσε κύριο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12α). Ο Πρέστον είχε κιόλας προλάβει να ρίξει στον Τσάρλυ ένα κομμάτι σχοινί που είχε βρει εκεί κοντά. «Είσαι τυχερός», είπε έκπληκτος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«Αν δεν περνούσαμε από έξω κι αν δεν βλέπαμε φως εδώ μέσα, θα έμενες εκεί κάτω όλη τη νύχτα. Θα πρέπει να μου εξηγήσεις τι σημαίνουν όλα αυτά».</a:t>
            </a:r>
          </a:p>
          <a:p>
            <a:r>
              <a:rPr lang="el-GR" b="1" dirty="0" smtClean="0">
                <a:ln>
                  <a:solidFill>
                    <a:schemeClr val="bg1">
                      <a:lumMod val="95000"/>
                    </a:schemeClr>
                  </a:solidFill>
                </a:ln>
                <a:solidFill>
                  <a:schemeClr val="bg1">
                    <a:lumMod val="95000"/>
                  </a:schemeClr>
                </a:solidFill>
              </a:rPr>
              <a:t>Με το φως που έριχνε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με το φακό του, ο Τσάρλυ μπόρεσε να σκαρφαλώσει και να βγει από το υπόγειο που είχε πέσει. </a:t>
            </a: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925102">
            <a:off x="3856151" y="2662653"/>
            <a:ext cx="902082" cy="38056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686493" y="4718551"/>
            <a:ext cx="3471201" cy="1612180"/>
          </a:xfrm>
          <a:prstGeom prst="rect">
            <a:avLst/>
          </a:prstGeom>
        </p:spPr>
      </p:pic>
      <p:sp>
        <p:nvSpPr>
          <p:cNvPr id="10" name="Freeform 9"/>
          <p:cNvSpPr/>
          <p:nvPr/>
        </p:nvSpPr>
        <p:spPr>
          <a:xfrm>
            <a:off x="5209309" y="1828800"/>
            <a:ext cx="402240" cy="4294909"/>
          </a:xfrm>
          <a:custGeom>
            <a:avLst/>
            <a:gdLst>
              <a:gd name="connsiteX0" fmla="*/ 96982 w 96982"/>
              <a:gd name="connsiteY0" fmla="*/ 0 h 4294909"/>
              <a:gd name="connsiteX1" fmla="*/ 0 w 96982"/>
              <a:gd name="connsiteY1" fmla="*/ 4294909 h 4294909"/>
              <a:gd name="connsiteX2" fmla="*/ 0 w 96982"/>
              <a:gd name="connsiteY2" fmla="*/ 4294909 h 4294909"/>
              <a:gd name="connsiteX0" fmla="*/ 96982 w 374531"/>
              <a:gd name="connsiteY0" fmla="*/ 0 h 4294909"/>
              <a:gd name="connsiteX1" fmla="*/ 374073 w 374531"/>
              <a:gd name="connsiteY1" fmla="*/ 1316182 h 4294909"/>
              <a:gd name="connsiteX2" fmla="*/ 0 w 374531"/>
              <a:gd name="connsiteY2" fmla="*/ 4294909 h 4294909"/>
              <a:gd name="connsiteX3" fmla="*/ 0 w 374531"/>
              <a:gd name="connsiteY3" fmla="*/ 4294909 h 4294909"/>
              <a:gd name="connsiteX0" fmla="*/ 124691 w 402240"/>
              <a:gd name="connsiteY0" fmla="*/ 0 h 4294909"/>
              <a:gd name="connsiteX1" fmla="*/ 401782 w 402240"/>
              <a:gd name="connsiteY1" fmla="*/ 1316182 h 4294909"/>
              <a:gd name="connsiteX2" fmla="*/ 0 w 402240"/>
              <a:gd name="connsiteY2" fmla="*/ 1981200 h 4294909"/>
              <a:gd name="connsiteX3" fmla="*/ 27709 w 402240"/>
              <a:gd name="connsiteY3" fmla="*/ 4294909 h 4294909"/>
              <a:gd name="connsiteX4" fmla="*/ 27709 w 402240"/>
              <a:gd name="connsiteY4" fmla="*/ 4294909 h 4294909"/>
              <a:gd name="connsiteX0" fmla="*/ 124691 w 402240"/>
              <a:gd name="connsiteY0" fmla="*/ 0 h 4294909"/>
              <a:gd name="connsiteX1" fmla="*/ 401782 w 402240"/>
              <a:gd name="connsiteY1" fmla="*/ 1316182 h 4294909"/>
              <a:gd name="connsiteX2" fmla="*/ 0 w 402240"/>
              <a:gd name="connsiteY2" fmla="*/ 1981200 h 4294909"/>
              <a:gd name="connsiteX3" fmla="*/ 221673 w 402240"/>
              <a:gd name="connsiteY3" fmla="*/ 2812473 h 4294909"/>
              <a:gd name="connsiteX4" fmla="*/ 27709 w 402240"/>
              <a:gd name="connsiteY4" fmla="*/ 4294909 h 4294909"/>
              <a:gd name="connsiteX5" fmla="*/ 27709 w 402240"/>
              <a:gd name="connsiteY5" fmla="*/ 4294909 h 429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240" h="4294909">
                <a:moveTo>
                  <a:pt x="124691" y="0"/>
                </a:moveTo>
                <a:cubicBezTo>
                  <a:pt x="110836" y="457200"/>
                  <a:pt x="415637" y="858982"/>
                  <a:pt x="401782" y="1316182"/>
                </a:cubicBezTo>
                <a:cubicBezTo>
                  <a:pt x="369455" y="1519382"/>
                  <a:pt x="32327" y="1778000"/>
                  <a:pt x="0" y="1981200"/>
                </a:cubicBezTo>
                <a:cubicBezTo>
                  <a:pt x="0" y="2179782"/>
                  <a:pt x="221673" y="2613891"/>
                  <a:pt x="221673" y="2812473"/>
                </a:cubicBezTo>
                <a:lnTo>
                  <a:pt x="27709" y="4294909"/>
                </a:lnTo>
                <a:lnTo>
                  <a:pt x="27709" y="4294909"/>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5683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4" presetClass="path" presetSubtype="0" accel="50000" decel="50000" fill="hold" nodeType="clickEffect">
                                  <p:stCondLst>
                                    <p:cond delay="0"/>
                                  </p:stCondLst>
                                  <p:childTnLst>
                                    <p:animMotion origin="layout" path="M -1.94444E-6 4.44444E-6 L -0.00625 -0.29514 " pathEditMode="relative" rAng="0" ptsTypes="AA">
                                      <p:cBhvr>
                                        <p:cTn id="26" dur="2000" fill="hold"/>
                                        <p:tgtEl>
                                          <p:spTgt spid="11"/>
                                        </p:tgtEl>
                                        <p:attrNameLst>
                                          <p:attrName>ppt_x</p:attrName>
                                          <p:attrName>ppt_y</p:attrName>
                                        </p:attrNameLst>
                                      </p:cBhvr>
                                      <p:rCtr x="-313" y="-147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0" y="10732"/>
            <a:ext cx="2828286" cy="5909310"/>
          </a:xfrm>
          <a:prstGeom prst="rect">
            <a:avLst/>
          </a:prstGeom>
          <a:solidFill>
            <a:schemeClr val="tx1"/>
          </a:solidFill>
          <a:ln>
            <a:noFill/>
          </a:ln>
        </p:spPr>
        <p:txBody>
          <a:bodyPr wrap="square" rtlCol="0">
            <a:spAutoFit/>
          </a:bodyPr>
          <a:lstStyle/>
          <a:p>
            <a:r>
              <a:rPr lang="el-GR" b="1" dirty="0" smtClean="0">
                <a:ln>
                  <a:solidFill>
                    <a:schemeClr val="bg1">
                      <a:lumMod val="95000"/>
                    </a:schemeClr>
                  </a:solidFill>
                </a:ln>
                <a:solidFill>
                  <a:schemeClr val="bg1">
                    <a:lumMod val="95000"/>
                  </a:schemeClr>
                </a:solidFill>
              </a:rPr>
              <a:t>. Του εξήγησε τα πάντα, ότι δηλαδή είχε έρθει για να βάψει το πλαϊνό δωμάτιο. Ο Πρέστον τον κοίταξε με σοβαρότητα. «Τσάρλυ, έπρεπε να είχες πει στους γονείς σου πού θα πήγαινες».</a:t>
            </a:r>
          </a:p>
          <a:p>
            <a:r>
              <a:rPr lang="el-GR" b="1" dirty="0" smtClean="0">
                <a:ln>
                  <a:solidFill>
                    <a:schemeClr val="bg1">
                      <a:lumMod val="95000"/>
                    </a:schemeClr>
                  </a:solidFill>
                </a:ln>
                <a:solidFill>
                  <a:schemeClr val="bg1">
                    <a:lumMod val="95000"/>
                  </a:schemeClr>
                </a:solidFill>
              </a:rPr>
              <a:t>«Σωστά και δε χρειαζόταν να βάψεις αυτό το δωμάτιο», είπε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«Δεν είχα καταλάβει ότι αυτό σε στεναχωρούσε τόσο πολύ. Και δεν έπρεπε να έρθεις εδώ ολομόναχος». Μετά κοίταξε προσεχτικά την τρύπα από την οποία είχε βγει ο Τσάρλυ. «Πω, πω τι είναι όλα αυτά τα πράγματα;»</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00177">
            <a:off x="3856151" y="2662653"/>
            <a:ext cx="902082" cy="38056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47492">
            <a:off x="5791949" y="1481196"/>
            <a:ext cx="3471201" cy="1612180"/>
          </a:xfrm>
          <a:prstGeom prst="rect">
            <a:avLst/>
          </a:prstGeom>
        </p:spPr>
      </p:pic>
    </p:spTree>
    <p:extLst>
      <p:ext uri="{BB962C8B-B14F-4D97-AF65-F5344CB8AC3E}">
        <p14:creationId xmlns:p14="http://schemas.microsoft.com/office/powerpoint/2010/main" val="103850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1" y="10732"/>
            <a:ext cx="3319977" cy="4247317"/>
          </a:xfrm>
          <a:prstGeom prst="rect">
            <a:avLst/>
          </a:prstGeom>
          <a:solidFill>
            <a:schemeClr val="tx1"/>
          </a:solidFill>
          <a:ln>
            <a:noFill/>
          </a:ln>
        </p:spPr>
        <p:txBody>
          <a:bodyPr wrap="square" rtlCol="0">
            <a:spAutoFit/>
          </a:bodyPr>
          <a:lstStyle/>
          <a:p>
            <a:r>
              <a:rPr lang="el-GR" b="1" dirty="0" smtClean="0">
                <a:ln>
                  <a:solidFill>
                    <a:schemeClr val="bg1">
                      <a:lumMod val="95000"/>
                    </a:schemeClr>
                  </a:solidFill>
                </a:ln>
                <a:solidFill>
                  <a:schemeClr val="bg1">
                    <a:lumMod val="95000"/>
                  </a:schemeClr>
                </a:solidFill>
              </a:rPr>
              <a:t>Ο κος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με το φως του φακού φώτισε ολόγυρα το υπόγειο. Ο Τσάρλυ κοίταξε τα αγόρια. «Πώς και ήρθατε από δω;» τους ρώτησε. Ο Κοκκινομάλλης έσκυψε το κεφάλι του. «Αφού σταμάτησα να βοηθώ τον κύριο Λόγκαν,</a:t>
            </a:r>
          </a:p>
          <a:p>
            <a:r>
              <a:rPr lang="el-GR" b="1" dirty="0" smtClean="0">
                <a:ln>
                  <a:solidFill>
                    <a:schemeClr val="bg1">
                      <a:lumMod val="95000"/>
                    </a:schemeClr>
                  </a:solidFill>
                </a:ln>
                <a:solidFill>
                  <a:schemeClr val="bg1">
                    <a:lumMod val="95000"/>
                  </a:schemeClr>
                </a:solidFill>
              </a:rPr>
              <a:t>σκέφτηκα να προσπαθήσω να ζητήσω ξανά δουλειά από τον κύριο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Ο Πρέστον έγνεψε συμφωνώντας. «Κι εγώ προσπάθησα να πείσω τον κύριο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να του δώσει δουλειά. </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00177">
            <a:off x="3856151" y="2662653"/>
            <a:ext cx="902082" cy="38056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47492">
            <a:off x="5791949" y="1481196"/>
            <a:ext cx="3471201" cy="1612180"/>
          </a:xfrm>
          <a:prstGeom prst="rect">
            <a:avLst/>
          </a:prstGeom>
        </p:spPr>
      </p:pic>
    </p:spTree>
    <p:extLst>
      <p:ext uri="{BB962C8B-B14F-4D97-AF65-F5344CB8AC3E}">
        <p14:creationId xmlns:p14="http://schemas.microsoft.com/office/powerpoint/2010/main" val="4267434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1" y="10732"/>
            <a:ext cx="3319977" cy="3693319"/>
          </a:xfrm>
          <a:prstGeom prst="rect">
            <a:avLst/>
          </a:prstGeom>
          <a:solidFill>
            <a:schemeClr val="tx1"/>
          </a:solidFill>
          <a:ln>
            <a:noFill/>
          </a:ln>
        </p:spPr>
        <p:txBody>
          <a:bodyPr wrap="square" rtlCol="0">
            <a:spAutoFit/>
          </a:bodyPr>
          <a:lstStyle/>
          <a:p>
            <a:r>
              <a:rPr lang="el-GR" b="1" dirty="0" smtClean="0">
                <a:ln>
                  <a:solidFill>
                    <a:schemeClr val="bg1">
                      <a:lumMod val="95000"/>
                    </a:schemeClr>
                  </a:solidFill>
                </a:ln>
                <a:solidFill>
                  <a:schemeClr val="bg1">
                    <a:lumMod val="95000"/>
                  </a:schemeClr>
                </a:solidFill>
              </a:rPr>
              <a:t>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και ο μπαμπάς μου είναι καλοί φίλοι». Τα αγόρια στη συνέχεια σώπασαν για λίγο.</a:t>
            </a:r>
          </a:p>
          <a:p>
            <a:r>
              <a:rPr lang="el-GR" b="1" dirty="0" smtClean="0">
                <a:ln>
                  <a:solidFill>
                    <a:schemeClr val="bg1">
                      <a:lumMod val="95000"/>
                    </a:schemeClr>
                  </a:solidFill>
                </a:ln>
                <a:solidFill>
                  <a:schemeClr val="bg1">
                    <a:lumMod val="95000"/>
                  </a:schemeClr>
                </a:solidFill>
              </a:rPr>
              <a:t>«Πω-πώ!» φώναξε 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«Κοιτάξτε εκεί!». Το φως του φακού του φώτιζε σωρούς από όμορφους πίνακες σε λεπτοδουλεμένες κορνίζες. Πολλά άλλα όμορφα αντικείμενα γέμιζαν το δωμάτιο (</a:t>
            </a:r>
            <a:r>
              <a:rPr lang="en-US" b="1" dirty="0" smtClean="0">
                <a:ln>
                  <a:solidFill>
                    <a:schemeClr val="bg1">
                      <a:lumMod val="95000"/>
                    </a:schemeClr>
                  </a:solidFill>
                </a:ln>
                <a:solidFill>
                  <a:schemeClr val="bg1">
                    <a:lumMod val="95000"/>
                  </a:schemeClr>
                </a:solidFill>
              </a:rPr>
              <a:t>KLIK</a:t>
            </a:r>
            <a:r>
              <a:rPr lang="el-GR" b="1" dirty="0" smtClean="0">
                <a:ln>
                  <a:solidFill>
                    <a:schemeClr val="bg1">
                      <a:lumMod val="95000"/>
                    </a:schemeClr>
                  </a:solidFill>
                </a:ln>
                <a:solidFill>
                  <a:schemeClr val="bg1">
                    <a:lumMod val="95000"/>
                  </a:schemeClr>
                </a:solidFill>
              </a:rPr>
              <a:t>). Τα πάντα ήταν σκεπασμένα με σκόνη.</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00177">
            <a:off x="3856151" y="2662653"/>
            <a:ext cx="902082" cy="38056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47492">
            <a:off x="5791949" y="1481196"/>
            <a:ext cx="3471201" cy="1612180"/>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3396" y="4247232"/>
            <a:ext cx="2796732" cy="1873810"/>
          </a:xfrm>
          <a:prstGeom prst="rect">
            <a:avLst/>
          </a:prstGeom>
        </p:spPr>
      </p:pic>
    </p:spTree>
    <p:extLst>
      <p:ext uri="{BB962C8B-B14F-4D97-AF65-F5344CB8AC3E}">
        <p14:creationId xmlns:p14="http://schemas.microsoft.com/office/powerpoint/2010/main" val="427312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1" y="10732"/>
            <a:ext cx="3319977" cy="4247317"/>
          </a:xfrm>
          <a:prstGeom prst="rect">
            <a:avLst/>
          </a:prstGeom>
          <a:solidFill>
            <a:schemeClr val="tx1"/>
          </a:solidFill>
          <a:ln>
            <a:noFill/>
          </a:ln>
        </p:spPr>
        <p:txBody>
          <a:bodyPr wrap="square" rtlCol="0">
            <a:spAutoFit/>
          </a:bodyPr>
          <a:lstStyle/>
          <a:p>
            <a:r>
              <a:rPr lang="el-GR" b="1" dirty="0">
                <a:ln>
                  <a:solidFill>
                    <a:schemeClr val="bg1">
                      <a:lumMod val="95000"/>
                    </a:schemeClr>
                  </a:solidFill>
                </a:ln>
                <a:solidFill>
                  <a:schemeClr val="bg1">
                    <a:lumMod val="95000"/>
                  </a:schemeClr>
                </a:solidFill>
              </a:rPr>
              <a:t>Τ</a:t>
            </a:r>
            <a:r>
              <a:rPr lang="el-GR" b="1" dirty="0" smtClean="0">
                <a:ln>
                  <a:solidFill>
                    <a:schemeClr val="bg1">
                      <a:lumMod val="95000"/>
                    </a:schemeClr>
                  </a:solidFill>
                </a:ln>
                <a:solidFill>
                  <a:schemeClr val="bg1">
                    <a:lumMod val="95000"/>
                  </a:schemeClr>
                </a:solidFill>
              </a:rPr>
              <a:t>α μάτια του Τσάρλυ άνοιξαν διάπλατα. «Τα παλιά έργα τέχνης!» φώναξε. «Τα ποια;» ρώτησε ο Κοκκινομάλλης.</a:t>
            </a:r>
          </a:p>
          <a:p>
            <a:r>
              <a:rPr lang="el-GR" b="1" dirty="0" smtClean="0">
                <a:ln>
                  <a:solidFill>
                    <a:schemeClr val="bg1">
                      <a:lumMod val="95000"/>
                    </a:schemeClr>
                  </a:solidFill>
                </a:ln>
                <a:solidFill>
                  <a:schemeClr val="bg1">
                    <a:lumMod val="95000"/>
                  </a:schemeClr>
                </a:solidFill>
              </a:rPr>
              <a:t>Ο κύριος </a:t>
            </a:r>
            <a:r>
              <a:rPr lang="el-GR" b="1" dirty="0" err="1" smtClean="0">
                <a:ln>
                  <a:solidFill>
                    <a:schemeClr val="bg1">
                      <a:lumMod val="95000"/>
                    </a:schemeClr>
                  </a:solidFill>
                </a:ln>
                <a:solidFill>
                  <a:schemeClr val="bg1">
                    <a:lumMod val="95000"/>
                  </a:schemeClr>
                </a:solidFill>
              </a:rPr>
              <a:t>Ουίλκινσον</a:t>
            </a:r>
            <a:r>
              <a:rPr lang="el-GR" b="1" dirty="0" smtClean="0">
                <a:ln>
                  <a:solidFill>
                    <a:schemeClr val="bg1">
                      <a:lumMod val="95000"/>
                    </a:schemeClr>
                  </a:solidFill>
                </a:ln>
                <a:solidFill>
                  <a:schemeClr val="bg1">
                    <a:lumMod val="95000"/>
                  </a:schemeClr>
                </a:solidFill>
              </a:rPr>
              <a:t> εξήγησε. «Ο </a:t>
            </a:r>
            <a:r>
              <a:rPr lang="el-GR" b="1" dirty="0" err="1" smtClean="0">
                <a:ln>
                  <a:solidFill>
                    <a:schemeClr val="bg1">
                      <a:lumMod val="95000"/>
                    </a:schemeClr>
                  </a:solidFill>
                </a:ln>
                <a:solidFill>
                  <a:schemeClr val="bg1">
                    <a:lumMod val="95000"/>
                  </a:schemeClr>
                </a:solidFill>
              </a:rPr>
              <a:t>προπροπάππος</a:t>
            </a:r>
            <a:r>
              <a:rPr lang="el-GR" b="1" dirty="0" smtClean="0">
                <a:ln>
                  <a:solidFill>
                    <a:schemeClr val="bg1">
                      <a:lumMod val="95000"/>
                    </a:schemeClr>
                  </a:solidFill>
                </a:ln>
                <a:solidFill>
                  <a:schemeClr val="bg1">
                    <a:lumMod val="95000"/>
                  </a:schemeClr>
                </a:solidFill>
              </a:rPr>
              <a:t> </a:t>
            </a:r>
            <a:r>
              <a:rPr lang="el-GR" b="1" dirty="0" err="1" smtClean="0">
                <a:ln>
                  <a:solidFill>
                    <a:schemeClr val="bg1">
                      <a:lumMod val="95000"/>
                    </a:schemeClr>
                  </a:solidFill>
                </a:ln>
                <a:solidFill>
                  <a:schemeClr val="bg1">
                    <a:lumMod val="95000"/>
                  </a:schemeClr>
                </a:solidFill>
              </a:rPr>
              <a:t>Βίλις</a:t>
            </a:r>
            <a:r>
              <a:rPr lang="el-GR" b="1" dirty="0" smtClean="0">
                <a:ln>
                  <a:solidFill>
                    <a:schemeClr val="bg1">
                      <a:lumMod val="95000"/>
                    </a:schemeClr>
                  </a:solidFill>
                </a:ln>
                <a:solidFill>
                  <a:schemeClr val="bg1">
                    <a:lumMod val="95000"/>
                  </a:schemeClr>
                </a:solidFill>
              </a:rPr>
              <a:t> ήταν συλλέκτης και μάζευε σπάνιους πίνακες ζωγραφικής. Τους είχε αφήσει στο σπίτι αλλά κανείς δεν ήξερε πού. Αυτό ήταν το αγαπημένο του δωμάτιο. Απ’ </a:t>
            </a:r>
            <a:r>
              <a:rPr lang="el-GR" b="1" dirty="0" err="1" smtClean="0">
                <a:ln>
                  <a:solidFill>
                    <a:schemeClr val="bg1">
                      <a:lumMod val="95000"/>
                    </a:schemeClr>
                  </a:solidFill>
                </a:ln>
                <a:solidFill>
                  <a:schemeClr val="bg1">
                    <a:lumMod val="95000"/>
                  </a:schemeClr>
                </a:solidFill>
              </a:rPr>
              <a:t>ό,τι</a:t>
            </a:r>
            <a:r>
              <a:rPr lang="el-GR" b="1" dirty="0" smtClean="0">
                <a:ln>
                  <a:solidFill>
                    <a:schemeClr val="bg1">
                      <a:lumMod val="95000"/>
                    </a:schemeClr>
                  </a:solidFill>
                </a:ln>
                <a:solidFill>
                  <a:schemeClr val="bg1">
                    <a:lumMod val="95000"/>
                  </a:schemeClr>
                </a:solidFill>
              </a:rPr>
              <a:t> βλέπω, είχε κρύψει την πόρτα της καταπακτής κάτω από την πολυθρόνα του για να είναι ασφαλισμένοι οι θησαυροί του.</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00177">
            <a:off x="3856151" y="2662653"/>
            <a:ext cx="902082" cy="38056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47492">
            <a:off x="5791949" y="1481196"/>
            <a:ext cx="3471201" cy="1612180"/>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7268" y="4384785"/>
            <a:ext cx="2796732" cy="1873810"/>
          </a:xfrm>
          <a:prstGeom prst="rect">
            <a:avLst/>
          </a:prstGeom>
        </p:spPr>
      </p:pic>
    </p:spTree>
    <p:extLst>
      <p:ext uri="{BB962C8B-B14F-4D97-AF65-F5344CB8AC3E}">
        <p14:creationId xmlns:p14="http://schemas.microsoft.com/office/powerpoint/2010/main" val="1612396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28" y="1754326"/>
            <a:ext cx="9160228" cy="5347082"/>
          </a:xfrm>
          <a:prstGeom prst="rect">
            <a:avLst/>
          </a:prstGeom>
        </p:spPr>
      </p:pic>
      <p:sp>
        <p:nvSpPr>
          <p:cNvPr id="3" name="Rectangle 2"/>
          <p:cNvSpPr/>
          <p:nvPr/>
        </p:nvSpPr>
        <p:spPr>
          <a:xfrm>
            <a:off x="2828286" y="10732"/>
            <a:ext cx="6315714" cy="28422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1" y="10732"/>
            <a:ext cx="3319977" cy="4524315"/>
          </a:xfrm>
          <a:prstGeom prst="rect">
            <a:avLst/>
          </a:prstGeom>
          <a:solidFill>
            <a:schemeClr val="tx1"/>
          </a:solidFill>
          <a:ln>
            <a:noFill/>
          </a:ln>
        </p:spPr>
        <p:txBody>
          <a:bodyPr wrap="square" rtlCol="0">
            <a:spAutoFit/>
          </a:bodyPr>
          <a:lstStyle/>
          <a:p>
            <a:r>
              <a:rPr lang="el-GR" b="1" dirty="0" smtClean="0">
                <a:ln>
                  <a:solidFill>
                    <a:schemeClr val="bg1">
                      <a:lumMod val="95000"/>
                    </a:schemeClr>
                  </a:solidFill>
                </a:ln>
                <a:solidFill>
                  <a:schemeClr val="bg1">
                    <a:lumMod val="95000"/>
                  </a:schemeClr>
                </a:solidFill>
              </a:rPr>
              <a:t>Απ’ </a:t>
            </a:r>
            <a:r>
              <a:rPr lang="el-GR" b="1" dirty="0" err="1" smtClean="0">
                <a:ln>
                  <a:solidFill>
                    <a:schemeClr val="bg1">
                      <a:lumMod val="95000"/>
                    </a:schemeClr>
                  </a:solidFill>
                </a:ln>
                <a:solidFill>
                  <a:schemeClr val="bg1">
                    <a:lumMod val="95000"/>
                  </a:schemeClr>
                </a:solidFill>
              </a:rPr>
              <a:t>ό,τι</a:t>
            </a:r>
            <a:r>
              <a:rPr lang="el-GR" b="1" dirty="0" smtClean="0">
                <a:ln>
                  <a:solidFill>
                    <a:schemeClr val="bg1">
                      <a:lumMod val="95000"/>
                    </a:schemeClr>
                  </a:solidFill>
                </a:ln>
                <a:solidFill>
                  <a:schemeClr val="bg1">
                    <a:lumMod val="95000"/>
                  </a:schemeClr>
                </a:solidFill>
              </a:rPr>
              <a:t> βλέπω, είχε κρύψει την πόρτα της καταπακτής κάτω από την πολυθρόνα του για να είναι ασφαλισμένοι οι θησαυροί του.</a:t>
            </a:r>
          </a:p>
          <a:p>
            <a:r>
              <a:rPr lang="el-GR" b="1" dirty="0" smtClean="0">
                <a:ln>
                  <a:solidFill>
                    <a:schemeClr val="bg1">
                      <a:lumMod val="95000"/>
                    </a:schemeClr>
                  </a:solidFill>
                </a:ln>
                <a:solidFill>
                  <a:schemeClr val="bg1">
                    <a:lumMod val="95000"/>
                  </a:schemeClr>
                </a:solidFill>
              </a:rPr>
              <a:t>Όταν πέθανε, ξέχασε να φανερώσει το μυστικό του». Κοίταξε τον Τσάρλυ σοβαρά.</a:t>
            </a:r>
          </a:p>
          <a:p>
            <a:r>
              <a:rPr lang="el-GR" b="1" dirty="0" smtClean="0">
                <a:ln>
                  <a:solidFill>
                    <a:schemeClr val="bg1">
                      <a:lumMod val="95000"/>
                    </a:schemeClr>
                  </a:solidFill>
                </a:ln>
                <a:solidFill>
                  <a:schemeClr val="bg1">
                    <a:lumMod val="95000"/>
                  </a:schemeClr>
                </a:solidFill>
              </a:rPr>
              <a:t>«Ξέρεις πόσο αξίζουν αυτοί οι θησαυροί, </a:t>
            </a:r>
            <a:r>
              <a:rPr lang="el-GR" b="1" dirty="0" err="1" smtClean="0">
                <a:ln>
                  <a:solidFill>
                    <a:schemeClr val="bg1">
                      <a:lumMod val="95000"/>
                    </a:schemeClr>
                  </a:solidFill>
                </a:ln>
                <a:solidFill>
                  <a:schemeClr val="bg1">
                    <a:lumMod val="95000"/>
                  </a:schemeClr>
                </a:solidFill>
              </a:rPr>
              <a:t>Χενκς</a:t>
            </a:r>
            <a:r>
              <a:rPr lang="el-GR" b="1" dirty="0" smtClean="0">
                <a:ln>
                  <a:solidFill>
                    <a:schemeClr val="bg1">
                      <a:lumMod val="95000"/>
                    </a:schemeClr>
                  </a:solidFill>
                </a:ln>
                <a:solidFill>
                  <a:schemeClr val="bg1">
                    <a:lumMod val="95000"/>
                  </a:schemeClr>
                </a:solidFill>
              </a:rPr>
              <a:t>;». Έμεινε λίγο σκεφτικός. «Τελικά, μικρέ, όλα αυτά που λες για το Χριστό σε κάνουν διαφορετικό. Νομίζω ότι σας φέρθηκα κάπως σκληρά, αλλά εγώ… εγώ ποτέ πριν δεν είχα συναντήσει κάτι παρόμοιο με αυτό που έχετε».</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4682132" y="-537420"/>
            <a:ext cx="2072843" cy="47971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9771" y="811980"/>
            <a:ext cx="2470357" cy="206521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00177">
            <a:off x="3856151" y="2662653"/>
            <a:ext cx="902082" cy="38056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47492">
            <a:off x="5791949" y="1481196"/>
            <a:ext cx="3471201" cy="1612180"/>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7268" y="4384785"/>
            <a:ext cx="2796732" cy="1873810"/>
          </a:xfrm>
          <a:prstGeom prst="rect">
            <a:avLst/>
          </a:prstGeom>
        </p:spPr>
      </p:pic>
    </p:spTree>
    <p:extLst>
      <p:ext uri="{BB962C8B-B14F-4D97-AF65-F5344CB8AC3E}">
        <p14:creationId xmlns:p14="http://schemas.microsoft.com/office/powerpoint/2010/main" val="3042190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16632"/>
            <a:ext cx="5688632" cy="2031325"/>
          </a:xfrm>
          <a:prstGeom prst="rect">
            <a:avLst/>
          </a:prstGeom>
          <a:noFill/>
        </p:spPr>
        <p:txBody>
          <a:bodyPr wrap="square" rtlCol="0">
            <a:spAutoFit/>
          </a:bodyPr>
          <a:lstStyle/>
          <a:p>
            <a:r>
              <a:rPr lang="el-GR" dirty="0" smtClean="0"/>
              <a:t>Μετά όλοι άρχισαν να μετακινούν τα έπιπλα στη θέση τους. «Νομίζω ότι αυτή η ανακάλυψη αξίζει μια αμοιβή. Νομίζεις ότι 25 δολάρια είναι αρκετά;» ρώτησε ο κύριος </a:t>
            </a:r>
            <a:r>
              <a:rPr lang="el-GR" dirty="0" err="1" smtClean="0"/>
              <a:t>Ουίλκινσον</a:t>
            </a:r>
            <a:r>
              <a:rPr lang="el-GR" dirty="0" smtClean="0"/>
              <a:t>. Ο Τσάρλυ κοίταξε τον Κοκκινομάλλη. Ο Πρέστον έκανε γρήγορα τον υπολογισμό. «</a:t>
            </a:r>
            <a:r>
              <a:rPr lang="el-GR" dirty="0" err="1" smtClean="0"/>
              <a:t>Εεε</a:t>
            </a:r>
            <a:r>
              <a:rPr lang="el-GR" dirty="0" smtClean="0"/>
              <a:t>! Είναι ακριβώς τα χρήματα που χρειαζόταν ο Κοκκινομάλλης για την </a:t>
            </a:r>
            <a:r>
              <a:rPr lang="el-GR" dirty="0" err="1" smtClean="0"/>
              <a:t>κατασκήνωση!»φώναξε</a:t>
            </a:r>
            <a:r>
              <a:rPr lang="el-GR" dirty="0" smtClean="0"/>
              <a:t>. Τα τρία αγόρια χαμογέλασαν. </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2187624"/>
            <a:ext cx="2054548" cy="484177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204864"/>
            <a:ext cx="1555938" cy="49501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094" y="2492896"/>
            <a:ext cx="1575850" cy="43651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120" y="-34102"/>
            <a:ext cx="2963333" cy="6858000"/>
          </a:xfrm>
          <a:prstGeom prst="rect">
            <a:avLst/>
          </a:prstGeom>
        </p:spPr>
      </p:pic>
    </p:spTree>
    <p:extLst>
      <p:ext uri="{BB962C8B-B14F-4D97-AF65-F5344CB8AC3E}">
        <p14:creationId xmlns:p14="http://schemas.microsoft.com/office/powerpoint/2010/main" val="1504931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1" y="-20419"/>
            <a:ext cx="6264697" cy="2585323"/>
          </a:xfrm>
          <a:prstGeom prst="rect">
            <a:avLst/>
          </a:prstGeom>
          <a:noFill/>
        </p:spPr>
        <p:txBody>
          <a:bodyPr wrap="square" rtlCol="0">
            <a:spAutoFit/>
          </a:bodyPr>
          <a:lstStyle/>
          <a:p>
            <a:r>
              <a:rPr lang="el-GR" dirty="0" smtClean="0"/>
              <a:t>«Μάλιστα, κύριε!» είπαν με μια φωνή. Ο κύριος </a:t>
            </a:r>
            <a:r>
              <a:rPr lang="el-GR" dirty="0" err="1" smtClean="0"/>
              <a:t>Ουίλκινσον</a:t>
            </a:r>
            <a:r>
              <a:rPr lang="el-GR" dirty="0" smtClean="0"/>
              <a:t> τους κοίταξε απορημένος. «Κατασκήνωση; Τι τρέχει με την κατασκήνωση;»</a:t>
            </a:r>
          </a:p>
          <a:p>
            <a:r>
              <a:rPr lang="el-GR" dirty="0" smtClean="0"/>
              <a:t>«Ε, να…», εξήγησε ο Τσάρλυ. «Όλοι μας θα πάμε στην κατασκήνωση </a:t>
            </a:r>
            <a:r>
              <a:rPr lang="el-GR" dirty="0" err="1" smtClean="0"/>
              <a:t>Σίλβερ</a:t>
            </a:r>
            <a:r>
              <a:rPr lang="el-GR" dirty="0" smtClean="0"/>
              <a:t> Σπρινγκς και συμφωνήσαμε να βάλουμε μαζί τα χρήματα που θα βγάλουμε για να μπορέσουμε να πάμε και οι τρεις μας. Με τα χρήματα που έβγαλα εγώ και αυτά που έβγαλε ο Πρέστον, και τώρα με την αμοιβή θα έχουμε αρκετά χρήματα για να πάμε όλοι»</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400" y="2420888"/>
            <a:ext cx="1882834" cy="44371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204864"/>
            <a:ext cx="1555938" cy="49501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094" y="2492896"/>
            <a:ext cx="1575850" cy="43651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667" y="-34102"/>
            <a:ext cx="2963333" cy="6858000"/>
          </a:xfrm>
          <a:prstGeom prst="rect">
            <a:avLst/>
          </a:prstGeom>
        </p:spPr>
      </p:pic>
    </p:spTree>
    <p:extLst>
      <p:ext uri="{BB962C8B-B14F-4D97-AF65-F5344CB8AC3E}">
        <p14:creationId xmlns:p14="http://schemas.microsoft.com/office/powerpoint/2010/main" val="2560367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1" y="-20419"/>
            <a:ext cx="6264697" cy="2308324"/>
          </a:xfrm>
          <a:prstGeom prst="rect">
            <a:avLst/>
          </a:prstGeom>
          <a:noFill/>
        </p:spPr>
        <p:txBody>
          <a:bodyPr wrap="square" rtlCol="0">
            <a:spAutoFit/>
          </a:bodyPr>
          <a:lstStyle/>
          <a:p>
            <a:r>
              <a:rPr lang="el-GR" dirty="0" smtClean="0"/>
              <a:t>Ο κύριος </a:t>
            </a:r>
            <a:r>
              <a:rPr lang="el-GR" dirty="0" err="1" smtClean="0"/>
              <a:t>Ουίλκινσον</a:t>
            </a:r>
            <a:r>
              <a:rPr lang="el-GR" dirty="0" smtClean="0"/>
              <a:t> σχεδόν χαμογέλασε. «Είστε πολύ δεμένοι μεταξύ σας, έτσι δεν είναι;». Κοίταξε τον Κοκκινομάλλη. «Έχω πειστεί. Μπορείς να έρθεις να δουλέψεις, μικρέ». </a:t>
            </a:r>
          </a:p>
          <a:p>
            <a:r>
              <a:rPr lang="el-GR" dirty="0" smtClean="0"/>
              <a:t>Ο Κοκκινομάλλης κούνησε αρνητικά το κεφάλι του. «Α! όχι, κύριε </a:t>
            </a:r>
            <a:r>
              <a:rPr lang="el-GR" dirty="0" err="1" smtClean="0"/>
              <a:t>Ουίλκινσον</a:t>
            </a:r>
            <a:r>
              <a:rPr lang="el-GR" dirty="0" smtClean="0"/>
              <a:t>, θα  ξαναπάω να βοηθήσω τον ιεραπόστολο, αν με δεχτεί». </a:t>
            </a:r>
          </a:p>
          <a:p>
            <a:r>
              <a:rPr lang="el-GR" dirty="0" smtClean="0"/>
              <a:t>Ο Τσάρλυ έλαμπε από την χαρά του. Για άλλη μια φορά, ο κύριος </a:t>
            </a:r>
            <a:r>
              <a:rPr lang="el-GR" dirty="0" err="1" smtClean="0"/>
              <a:t>Ουίλκινσον</a:t>
            </a:r>
            <a:r>
              <a:rPr lang="el-GR" dirty="0" smtClean="0"/>
              <a:t> φαινόταν μπερδεμένος. </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400" y="2492896"/>
            <a:ext cx="1852278" cy="436510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204864"/>
            <a:ext cx="1555938" cy="49501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094" y="2492896"/>
            <a:ext cx="1575850" cy="43651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667" y="-34102"/>
            <a:ext cx="2963333" cy="6858000"/>
          </a:xfrm>
          <a:prstGeom prst="rect">
            <a:avLst/>
          </a:prstGeom>
        </p:spPr>
      </p:pic>
    </p:spTree>
    <p:extLst>
      <p:ext uri="{BB962C8B-B14F-4D97-AF65-F5344CB8AC3E}">
        <p14:creationId xmlns:p14="http://schemas.microsoft.com/office/powerpoint/2010/main" val="1595452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1" y="-20419"/>
            <a:ext cx="6624737" cy="2585323"/>
          </a:xfrm>
          <a:prstGeom prst="rect">
            <a:avLst/>
          </a:prstGeom>
          <a:noFill/>
        </p:spPr>
        <p:txBody>
          <a:bodyPr wrap="square" rtlCol="0">
            <a:spAutoFit/>
          </a:bodyPr>
          <a:lstStyle/>
          <a:p>
            <a:r>
              <a:rPr lang="el-GR" dirty="0" smtClean="0"/>
              <a:t>Τελικά, είπε: «Λοιπόν, εγώ δεν μπορώ να σας καταλάβω, αλλά αν θέλετε να έρχεστε εδώ τα απογεύματα για να τελειώσουμε αυτήν τη δουλειά, θα έρχομαι να σας βοηθάω. Το πρώτο πράγμα που θα κάνουμε το πρωί θα είναι να βάλουμε αυτούς τους πίνακες σε ένα ασφαλές μέρος. Ίσως να έχουμε και την ευκαιρία Ο κύριος </a:t>
            </a:r>
            <a:r>
              <a:rPr lang="el-GR" dirty="0" err="1" smtClean="0"/>
              <a:t>Ουίλκιν</a:t>
            </a:r>
            <a:r>
              <a:rPr lang="el-GR" dirty="0" smtClean="0"/>
              <a:t>-σον ζάρωσε τα φρύδια. «Όμως ακόμα δεν ξέρω πώς θα μεταφέρω   τα έπιπλα στο σπίτι», </a:t>
            </a:r>
            <a:r>
              <a:rPr lang="el-GR" dirty="0" err="1" smtClean="0"/>
              <a:t>είπε.να</a:t>
            </a:r>
            <a:r>
              <a:rPr lang="el-GR" dirty="0" smtClean="0"/>
              <a:t> συζητήσουμε περισσότερο όλα όσα λέτε για το Χριστό». Τα αγόρια αναπήδησαν. «Μάλιστα, κύριε </a:t>
            </a:r>
            <a:r>
              <a:rPr lang="el-GR" dirty="0" err="1" smtClean="0"/>
              <a:t>Ουίλκινσον</a:t>
            </a:r>
            <a:r>
              <a:rPr lang="el-GR" dirty="0" smtClean="0"/>
              <a:t>!»</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400" y="2016224"/>
            <a:ext cx="2054548" cy="484177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204864"/>
            <a:ext cx="1555938" cy="49501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094" y="2492896"/>
            <a:ext cx="1575850" cy="43651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667" y="-34102"/>
            <a:ext cx="2963333" cy="6858000"/>
          </a:xfrm>
          <a:prstGeom prst="rect">
            <a:avLst/>
          </a:prstGeom>
        </p:spPr>
      </p:pic>
    </p:spTree>
    <p:extLst>
      <p:ext uri="{BB962C8B-B14F-4D97-AF65-F5344CB8AC3E}">
        <p14:creationId xmlns:p14="http://schemas.microsoft.com/office/powerpoint/2010/main" val="4246003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1" y="-20419"/>
            <a:ext cx="6624737" cy="1200329"/>
          </a:xfrm>
          <a:prstGeom prst="rect">
            <a:avLst/>
          </a:prstGeom>
          <a:noFill/>
        </p:spPr>
        <p:txBody>
          <a:bodyPr wrap="square" rtlCol="0">
            <a:spAutoFit/>
          </a:bodyPr>
          <a:lstStyle/>
          <a:p>
            <a:r>
              <a:rPr lang="el-GR" dirty="0" smtClean="0"/>
              <a:t>Ο Πρέστον είχε την απάντηση έτοιμη. «Είμαι σίγουρος ότι ο μπαμπάς μπορεί να το κάνει!» </a:t>
            </a:r>
          </a:p>
          <a:p>
            <a:r>
              <a:rPr lang="el-GR" dirty="0" smtClean="0"/>
              <a:t>«Ωραία», συμφώνησε ο κύριος </a:t>
            </a:r>
            <a:r>
              <a:rPr lang="el-GR" dirty="0" err="1" smtClean="0"/>
              <a:t>Ουίλκινσον</a:t>
            </a:r>
            <a:r>
              <a:rPr lang="el-GR" dirty="0" smtClean="0"/>
              <a:t>. «Θα του μιλήσω αύριο πρωί-πρωί. Και τώρα ώρα να σας πάω στα σπίτια σας»</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400" y="2016224"/>
            <a:ext cx="2054548" cy="484177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204864"/>
            <a:ext cx="1555938" cy="49501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094" y="2492896"/>
            <a:ext cx="1575850" cy="436510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667" y="-34102"/>
            <a:ext cx="2963333" cy="6858000"/>
          </a:xfrm>
          <a:prstGeom prst="rect">
            <a:avLst/>
          </a:prstGeom>
        </p:spPr>
      </p:pic>
    </p:spTree>
    <p:extLst>
      <p:ext uri="{BB962C8B-B14F-4D97-AF65-F5344CB8AC3E}">
        <p14:creationId xmlns:p14="http://schemas.microsoft.com/office/powerpoint/2010/main" val="3111416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1484784"/>
            <a:ext cx="5715000" cy="5153025"/>
          </a:xfrm>
          <a:prstGeom prst="rect">
            <a:avLst/>
          </a:prstGeom>
        </p:spPr>
      </p:pic>
      <p:sp>
        <p:nvSpPr>
          <p:cNvPr id="5" name="TextBox 4"/>
          <p:cNvSpPr txBox="1"/>
          <p:nvPr/>
        </p:nvSpPr>
        <p:spPr>
          <a:xfrm>
            <a:off x="5292080" y="188640"/>
            <a:ext cx="3672408" cy="6186309"/>
          </a:xfrm>
          <a:prstGeom prst="rect">
            <a:avLst/>
          </a:prstGeom>
          <a:noFill/>
        </p:spPr>
        <p:txBody>
          <a:bodyPr wrap="square" rtlCol="0">
            <a:spAutoFit/>
          </a:bodyPr>
          <a:lstStyle/>
          <a:p>
            <a:r>
              <a:rPr lang="el-GR" dirty="0" smtClean="0"/>
              <a:t>Όλη εκείνη την βδομάδα τα αγόρια ήταν τόσο πολυάσχολα που δεν καταλάβαιναν πώς περνούσε η ώρα. Σύντομα η επιθυμία τους έγινε πραγματικότητα – και πήραν το δρόμο για τη Βιβλική κατασκήνωση </a:t>
            </a:r>
            <a:r>
              <a:rPr lang="el-GR" dirty="0" err="1" smtClean="0"/>
              <a:t>Σίλβερ</a:t>
            </a:r>
            <a:r>
              <a:rPr lang="el-GR" dirty="0" smtClean="0"/>
              <a:t> Σπρινγκς.</a:t>
            </a:r>
          </a:p>
          <a:p>
            <a:r>
              <a:rPr lang="el-GR" dirty="0" smtClean="0"/>
              <a:t>Το ίδιο απόγευμα κολύμπησαν στη λίμνη. Ο Τσάρλυ πλατσούριζε ολόγυρα σα να ήταν ψάρι «Δεν είναι τέλεια που βρισκόμαστε εδώ;» τους φώναζε.</a:t>
            </a:r>
          </a:p>
          <a:p>
            <a:r>
              <a:rPr lang="el-GR" dirty="0" smtClean="0"/>
              <a:t>«Ναι», συμφώνησε ο Πρέστον. «Είναι σίγουρα μεγάλη αλλαγή από τη ζεστή έπαυλη </a:t>
            </a:r>
            <a:r>
              <a:rPr lang="el-GR" dirty="0" err="1" smtClean="0"/>
              <a:t>Βίλις</a:t>
            </a:r>
            <a:r>
              <a:rPr lang="el-GR" dirty="0" smtClean="0"/>
              <a:t>.</a:t>
            </a:r>
          </a:p>
          <a:p>
            <a:r>
              <a:rPr lang="el-GR" dirty="0" smtClean="0"/>
              <a:t>Όμως χαίρομαι που τελειώσαμε εκείνο το δωμάτιο. Ο κύριος </a:t>
            </a:r>
            <a:r>
              <a:rPr lang="el-GR" dirty="0" err="1" smtClean="0"/>
              <a:t>Ουίλκινσον</a:t>
            </a:r>
            <a:r>
              <a:rPr lang="el-GR" dirty="0" smtClean="0"/>
              <a:t> φαινόταν σίγουρα πολύ περήφανος όταν είδε ότι όλο το σπίτι είχε τελειώσει».</a:t>
            </a:r>
          </a:p>
          <a:p>
            <a:r>
              <a:rPr lang="el-GR" dirty="0" smtClean="0"/>
              <a:t>«Χμ, ναι», συμφώνησε ο Κοκκινομάλλης.</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1196752"/>
            <a:ext cx="3810000" cy="2638425"/>
          </a:xfrm>
          <a:prstGeom prst="rect">
            <a:avLst/>
          </a:prstGeom>
        </p:spPr>
      </p:pic>
    </p:spTree>
    <p:extLst>
      <p:ext uri="{BB962C8B-B14F-4D97-AF65-F5344CB8AC3E}">
        <p14:creationId xmlns:p14="http://schemas.microsoft.com/office/powerpoint/2010/main" val="317475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1484784"/>
            <a:ext cx="5715000" cy="5153025"/>
          </a:xfrm>
          <a:prstGeom prst="rect">
            <a:avLst/>
          </a:prstGeom>
        </p:spPr>
      </p:pic>
      <p:sp>
        <p:nvSpPr>
          <p:cNvPr id="5" name="TextBox 4"/>
          <p:cNvSpPr txBox="1"/>
          <p:nvPr/>
        </p:nvSpPr>
        <p:spPr>
          <a:xfrm>
            <a:off x="5292080" y="188640"/>
            <a:ext cx="3672408" cy="5355312"/>
          </a:xfrm>
          <a:prstGeom prst="rect">
            <a:avLst/>
          </a:prstGeom>
          <a:noFill/>
        </p:spPr>
        <p:txBody>
          <a:bodyPr wrap="square" rtlCol="0">
            <a:spAutoFit/>
          </a:bodyPr>
          <a:lstStyle/>
          <a:p>
            <a:r>
              <a:rPr lang="el-GR" dirty="0" smtClean="0"/>
              <a:t>«Όμως εγώ ντρέπομαι ακόμα για τον τρόπο που φέρθηκα. Έκανα κάτι σαν τον Ιωάννη Μάρκο. Όταν τα πράγματα δυσκόλεψαν, τα παράτησα. Όμως προσευχόμουν γι’ αυτό και δε σκοπεύω να το κάνω ξανά»</a:t>
            </a:r>
          </a:p>
          <a:p>
            <a:r>
              <a:rPr lang="el-GR" dirty="0" smtClean="0"/>
              <a:t>Ο Τσάρλυ έβγαλε το νερό από τα αυτιά του. «Άκουσα καλά; Πώς ήξερες για τον Ιωάννη Μάρκο;»</a:t>
            </a:r>
          </a:p>
          <a:p>
            <a:r>
              <a:rPr lang="el-GR" dirty="0" smtClean="0"/>
              <a:t>Εκείνη την ώρα ο Κοκκινομάλλης βουτούσε από τη σανίδα. «Από το Κυριακό Σχολείο.</a:t>
            </a:r>
          </a:p>
          <a:p>
            <a:r>
              <a:rPr lang="el-GR" dirty="0" smtClean="0"/>
              <a:t>Την περασμένη βδομάδα…». Οι υπόλοιπες λέξεις χάθηκαν καθώς βούτηξε μες στο νερό. Ο Τσάρλυ γέλασε. Ήταν ωραία να είναι κανείς στην κατασκήνωση με χριστιανούς φίλους. </a:t>
            </a:r>
            <a:endParaRPr lang="el-GR" dirty="0"/>
          </a:p>
        </p:txBody>
      </p:sp>
    </p:spTree>
    <p:extLst>
      <p:ext uri="{BB962C8B-B14F-4D97-AF65-F5344CB8AC3E}">
        <p14:creationId xmlns:p14="http://schemas.microsoft.com/office/powerpoint/2010/main" val="2381670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476672"/>
            <a:ext cx="8928992" cy="2031325"/>
          </a:xfrm>
          <a:prstGeom prst="rect">
            <a:avLst/>
          </a:prstGeom>
          <a:noFill/>
        </p:spPr>
        <p:txBody>
          <a:bodyPr wrap="square" rtlCol="0">
            <a:spAutoFit/>
          </a:bodyPr>
          <a:lstStyle/>
          <a:p>
            <a:r>
              <a:rPr lang="el-GR" dirty="0" smtClean="0"/>
              <a:t>Εκείνο το βράδυ ο Τσάρλυ έμεινε για πολλή ώρα ξαπλωμένος στο κρεβάτι του, βυθισμένος σε σκέψεις. Στο διπλανό κρεβάτι ο Πρέστον ροχάλιζε σιγανά. Ξαφνικά, ο Κοκκινομάλλης έσκυψε από το πάνω κρεβάτι και ψιθύρισε:  «Ε, Τσάρλυ;».  «Ναι;» απάντησε ο Τσάρλυ.</a:t>
            </a:r>
          </a:p>
          <a:p>
            <a:r>
              <a:rPr lang="el-GR" dirty="0" smtClean="0"/>
              <a:t>«Τελικά ο Ιωάννης Μάρκος έγινε καλός ιεραπόστολος, έτσι δεν είναι;»</a:t>
            </a:r>
          </a:p>
          <a:p>
            <a:r>
              <a:rPr lang="el-GR" dirty="0" smtClean="0"/>
              <a:t>Ο Τσάρλυ χασμουρήθηκε. «Ναι, βέβαια». Για λίγες στιγμές όλα ήταν σιωπηλά. Κατόπιν, μέσα στη σιωπή, του Τσάρλυ του φάνηκε ότι από το επάνω κρεβάτι άκουσε ένα σιγανό μουρμούρισμα: «Δεν είναι υπέροχο να είναι κανείς χριστιανός; Δεν είναι υπέροχο;»</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4725144"/>
            <a:ext cx="4286250" cy="192405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507997"/>
            <a:ext cx="4286250" cy="1895475"/>
          </a:xfrm>
          <a:prstGeom prst="rect">
            <a:avLst/>
          </a:prstGeom>
        </p:spPr>
      </p:pic>
    </p:spTree>
    <p:extLst>
      <p:ext uri="{BB962C8B-B14F-4D97-AF65-F5344CB8AC3E}">
        <p14:creationId xmlns:p14="http://schemas.microsoft.com/office/powerpoint/2010/main" val="275828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a:r>
            <a:br>
              <a:rPr lang="el-GR" dirty="0" smtClean="0"/>
            </a:br>
            <a:r>
              <a:rPr lang="el-GR" dirty="0" smtClean="0"/>
              <a:t>ΕΡΩΤΗΣΕΙΣ ΓΙΑ ΣΥΖΗΤΗΣΗ</a:t>
            </a:r>
            <a:endParaRPr lang="el-GR" dirty="0"/>
          </a:p>
        </p:txBody>
      </p:sp>
      <p:sp>
        <p:nvSpPr>
          <p:cNvPr id="3" name="Content Placeholder 2"/>
          <p:cNvSpPr>
            <a:spLocks noGrp="1"/>
          </p:cNvSpPr>
          <p:nvPr>
            <p:ph idx="1"/>
          </p:nvPr>
        </p:nvSpPr>
        <p:spPr/>
        <p:txBody>
          <a:bodyPr>
            <a:normAutofit fontScale="70000" lnSpcReduction="20000"/>
          </a:bodyPr>
          <a:lstStyle/>
          <a:p>
            <a:pPr marL="0" indent="0">
              <a:buNone/>
            </a:pPr>
            <a:r>
              <a:rPr lang="el-GR" dirty="0" smtClean="0"/>
              <a:t>1. Πες το κεντρικό εδάφιο αυτής της σειράς (Προς </a:t>
            </a:r>
            <a:r>
              <a:rPr lang="el-GR" dirty="0" err="1" smtClean="0"/>
              <a:t>Γαλάτας</a:t>
            </a:r>
            <a:r>
              <a:rPr lang="el-GR" dirty="0" smtClean="0"/>
              <a:t> 6:9) και πες τι σημαίνει</a:t>
            </a:r>
          </a:p>
          <a:p>
            <a:pPr marL="0" indent="0">
              <a:buNone/>
            </a:pPr>
            <a:r>
              <a:rPr lang="el-GR" dirty="0" smtClean="0"/>
              <a:t>αυτό για σένα.</a:t>
            </a:r>
          </a:p>
          <a:p>
            <a:pPr marL="0" indent="0">
              <a:buNone/>
            </a:pPr>
            <a:r>
              <a:rPr lang="el-GR" dirty="0" smtClean="0"/>
              <a:t>2. Γράψε ένα δικό σου τέλος στην ιστορία. Έγινε ο κύριος </a:t>
            </a:r>
            <a:r>
              <a:rPr lang="el-GR" dirty="0" err="1" smtClean="0"/>
              <a:t>Ουίλκινσον</a:t>
            </a:r>
            <a:r>
              <a:rPr lang="el-GR" dirty="0" smtClean="0"/>
              <a:t> χριστιανός, ναι ή όχι; Γιατί ναι και γιατί όχι;</a:t>
            </a:r>
          </a:p>
          <a:p>
            <a:pPr marL="0" indent="0">
              <a:buNone/>
            </a:pPr>
            <a:r>
              <a:rPr lang="el-GR" dirty="0" smtClean="0"/>
              <a:t>3. Αν ο Τσάρλυ είχε δεχτεί να δουλέψει την Κυριακή, θα ήταν καλύτερος ιεραπόστολος;</a:t>
            </a:r>
          </a:p>
          <a:p>
            <a:pPr marL="0" indent="0">
              <a:buNone/>
            </a:pPr>
            <a:r>
              <a:rPr lang="el-GR" dirty="0" smtClean="0"/>
              <a:t>4. Ένιωσες ποτέ τον πειρασμό να τα παρατήσεις; Πες μερικά πράγματα που αποθάρρυναν τον Τσάρλυ και μετά πες τι είναι αυτά που αποθαρρύνουν εσένα. Πώς ξεπέρασε ο Τσάρλυ την απογοήτευση; Πώς μπορείς να την ξεπεράσεις εσύ;</a:t>
            </a:r>
          </a:p>
          <a:p>
            <a:pPr marL="0" indent="0">
              <a:buNone/>
            </a:pPr>
            <a:r>
              <a:rPr lang="el-GR" dirty="0" smtClean="0"/>
              <a:t>5. Λένε ότι «ο σκοπός αγιάζει τα μέσα». Ήταν σωστό ο Τσάρλυ να κλέψει το κλειδί και να προσπαθήσει να βγει κρυφά από το σπίτι, τη στιγμή που ήθελε να κάνει κάτι καλό;</a:t>
            </a:r>
            <a:endParaRPr lang="el-GR" dirty="0"/>
          </a:p>
        </p:txBody>
      </p:sp>
    </p:spTree>
    <p:extLst>
      <p:ext uri="{BB962C8B-B14F-4D97-AF65-F5344CB8AC3E}">
        <p14:creationId xmlns:p14="http://schemas.microsoft.com/office/powerpoint/2010/main" val="2708759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1655</Words>
  <Application>Microsoft Office PowerPoint</Application>
  <PresentationFormat>On-screen Show (4:3)</PresentationFormat>
  <Paragraphs>47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Θησαυρός και Aνταμοιβή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ΕΡΩΤΗΣΕΙΣ ΓΙΑ ΣΥΖΗΤΗΣΗ</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Θησαυρός και Aνταμοιβή</dc:title>
  <dc:creator>Pavlos Michas</dc:creator>
  <cp:lastModifiedBy>Pavlos Michas</cp:lastModifiedBy>
  <cp:revision>10</cp:revision>
  <dcterms:created xsi:type="dcterms:W3CDTF">2016-08-30T07:15:42Z</dcterms:created>
  <dcterms:modified xsi:type="dcterms:W3CDTF">2016-08-30T12:01:39Z</dcterms:modified>
</cp:coreProperties>
</file>